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9144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4212590" cy="6858000"/>
          </a:xfrm>
          <a:custGeom>
            <a:avLst/>
            <a:gdLst/>
            <a:ahLst/>
            <a:cxnLst/>
            <a:rect l="l" t="t" r="r" b="b"/>
            <a:pathLst>
              <a:path w="4212590" h="6858000">
                <a:moveTo>
                  <a:pt x="4212336" y="0"/>
                </a:moveTo>
                <a:lnTo>
                  <a:pt x="0" y="0"/>
                </a:lnTo>
                <a:lnTo>
                  <a:pt x="0" y="6858000"/>
                </a:lnTo>
                <a:lnTo>
                  <a:pt x="4212336" y="6858000"/>
                </a:lnTo>
                <a:lnTo>
                  <a:pt x="4212336" y="0"/>
                </a:lnTo>
                <a:close/>
              </a:path>
            </a:pathLst>
          </a:custGeom>
          <a:solidFill>
            <a:srgbClr val="1291D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74218" y="2089404"/>
            <a:ext cx="3253740" cy="3613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6858000"/>
          </a:xfrm>
          <a:custGeom>
            <a:avLst/>
            <a:gdLst/>
            <a:ahLst/>
            <a:cxnLst/>
            <a:rect l="l" t="t" r="r" b="b"/>
            <a:pathLst>
              <a:path w="9144000" h="6858000">
                <a:moveTo>
                  <a:pt x="9144000" y="0"/>
                </a:moveTo>
                <a:lnTo>
                  <a:pt x="0" y="0"/>
                </a:lnTo>
                <a:lnTo>
                  <a:pt x="0" y="6858000"/>
                </a:lnTo>
                <a:lnTo>
                  <a:pt x="9144000" y="6858000"/>
                </a:lnTo>
                <a:lnTo>
                  <a:pt x="9144000" y="0"/>
                </a:lnTo>
                <a:close/>
              </a:path>
            </a:pathLst>
          </a:custGeom>
          <a:solidFill>
            <a:srgbClr val="1291D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771" y="5836158"/>
            <a:ext cx="1362455" cy="17906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74218" y="1179321"/>
            <a:ext cx="2744470" cy="1013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hyperlink" Target="https://www.voyagerschooltravel.com/about-us/our-accreditation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-chateau.com/la-grand-ferme-residential-school-centre/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posing for a picture&#10;&#10;AI-generated content may be incorrect.">
            <a:extLst>
              <a:ext uri="{FF2B5EF4-FFF2-40B4-BE49-F238E27FC236}">
                <a16:creationId xmlns:a16="http://schemas.microsoft.com/office/drawing/2014/main" id="{CCA23948-A32A-D3EA-713F-43F8C96F02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206"/>
            <a:ext cx="9144000" cy="6858000"/>
          </a:xfrm>
          <a:prstGeom prst="rect">
            <a:avLst/>
          </a:prstGeom>
        </p:spPr>
      </p:pic>
      <p:sp>
        <p:nvSpPr>
          <p:cNvPr id="4" name="object 4"/>
          <p:cNvSpPr/>
          <p:nvPr/>
        </p:nvSpPr>
        <p:spPr>
          <a:xfrm>
            <a:off x="0" y="0"/>
            <a:ext cx="9144000" cy="2602865"/>
          </a:xfrm>
          <a:custGeom>
            <a:avLst/>
            <a:gdLst/>
            <a:ahLst/>
            <a:cxnLst/>
            <a:rect l="l" t="t" r="r" b="b"/>
            <a:pathLst>
              <a:path w="9144000" h="2602865">
                <a:moveTo>
                  <a:pt x="9144000" y="0"/>
                </a:moveTo>
                <a:lnTo>
                  <a:pt x="0" y="0"/>
                </a:lnTo>
                <a:lnTo>
                  <a:pt x="0" y="2602639"/>
                </a:lnTo>
                <a:lnTo>
                  <a:pt x="9144000" y="2060012"/>
                </a:lnTo>
                <a:lnTo>
                  <a:pt x="9144000" y="0"/>
                </a:lnTo>
                <a:close/>
              </a:path>
            </a:pathLst>
          </a:custGeom>
          <a:solidFill>
            <a:srgbClr val="1291D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46354" y="477774"/>
            <a:ext cx="8216646" cy="68929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400" spc="-50" dirty="0"/>
              <a:t>Your</a:t>
            </a:r>
            <a:r>
              <a:rPr sz="4400" spc="-110" dirty="0"/>
              <a:t> </a:t>
            </a:r>
            <a:r>
              <a:rPr sz="4400" dirty="0"/>
              <a:t>trip</a:t>
            </a:r>
            <a:r>
              <a:rPr sz="4400" spc="-105" dirty="0"/>
              <a:t> </a:t>
            </a:r>
            <a:r>
              <a:rPr sz="4400" dirty="0"/>
              <a:t>to</a:t>
            </a:r>
            <a:r>
              <a:rPr sz="4400" spc="-105" dirty="0"/>
              <a:t> </a:t>
            </a:r>
            <a:r>
              <a:rPr lang="en-GB" sz="4400" spc="-75" dirty="0"/>
              <a:t>La</a:t>
            </a:r>
            <a:r>
              <a:rPr lang="en-GB" sz="4400" spc="-300" dirty="0"/>
              <a:t> </a:t>
            </a:r>
            <a:r>
              <a:rPr lang="en-GB" sz="4400" spc="-140" dirty="0" err="1"/>
              <a:t>Grand’Ferme</a:t>
            </a:r>
            <a:endParaRPr sz="4400" dirty="0"/>
          </a:p>
        </p:txBody>
      </p:sp>
      <p:sp>
        <p:nvSpPr>
          <p:cNvPr id="6" name="object 6"/>
          <p:cNvSpPr txBox="1"/>
          <p:nvPr/>
        </p:nvSpPr>
        <p:spPr>
          <a:xfrm>
            <a:off x="546354" y="1156715"/>
            <a:ext cx="213741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2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Name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DD–DD</a:t>
            </a:r>
            <a:r>
              <a:rPr sz="20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FFFFFF"/>
                </a:solidFill>
                <a:latin typeface="Arial"/>
                <a:cs typeface="Arial"/>
              </a:rPr>
              <a:t>MM</a:t>
            </a:r>
            <a:r>
              <a:rPr sz="2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"/>
                <a:cs typeface="Arial"/>
              </a:rPr>
              <a:t>YYYY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4218" y="744892"/>
            <a:ext cx="2761615" cy="2305685"/>
          </a:xfrm>
          <a:prstGeom prst="rect">
            <a:avLst/>
          </a:prstGeom>
        </p:spPr>
        <p:txBody>
          <a:bodyPr vert="horz" wrap="square" lIns="0" tIns="146685" rIns="0" bIns="0" rtlCol="0">
            <a:spAutoFit/>
          </a:bodyPr>
          <a:lstStyle/>
          <a:p>
            <a:pPr marL="12700" marR="5080">
              <a:lnSpc>
                <a:spcPct val="80000"/>
              </a:lnSpc>
              <a:spcBef>
                <a:spcPts val="1155"/>
              </a:spcBef>
            </a:pPr>
            <a:r>
              <a:rPr sz="4400" dirty="0"/>
              <a:t>We</a:t>
            </a:r>
            <a:r>
              <a:rPr sz="4400" spc="-105" dirty="0"/>
              <a:t> </a:t>
            </a:r>
            <a:r>
              <a:rPr sz="4400" spc="-20" dirty="0"/>
              <a:t>help </a:t>
            </a:r>
            <a:r>
              <a:rPr sz="4400" spc="-10" dirty="0"/>
              <a:t>students </a:t>
            </a:r>
            <a:r>
              <a:rPr sz="4400" dirty="0"/>
              <a:t>reach</a:t>
            </a:r>
            <a:r>
              <a:rPr sz="4400" spc="-110" dirty="0"/>
              <a:t> </a:t>
            </a:r>
            <a:r>
              <a:rPr sz="4400" spc="-25" dirty="0"/>
              <a:t>new </a:t>
            </a:r>
            <a:r>
              <a:rPr sz="4400" spc="-10" dirty="0"/>
              <a:t>heights</a:t>
            </a:r>
            <a:endParaRPr sz="4400" dirty="0"/>
          </a:p>
        </p:txBody>
      </p:sp>
      <p:sp>
        <p:nvSpPr>
          <p:cNvPr id="4" name="object 4"/>
          <p:cNvSpPr txBox="1"/>
          <p:nvPr/>
        </p:nvSpPr>
        <p:spPr>
          <a:xfrm>
            <a:off x="474218" y="3241801"/>
            <a:ext cx="3190240" cy="2585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65405">
              <a:lnSpc>
                <a:spcPct val="100000"/>
              </a:lnSpc>
              <a:spcBef>
                <a:spcPts val="95"/>
              </a:spcBef>
            </a:pP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Voyager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FFFFFF"/>
                </a:solidFill>
                <a:latin typeface="Arial"/>
                <a:cs typeface="Arial"/>
              </a:rPr>
              <a:t>Travel</a:t>
            </a:r>
            <a:r>
              <a:rPr sz="14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specialises</a:t>
            </a:r>
            <a:r>
              <a:rPr sz="14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educational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trips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where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students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can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learn,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thrive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achieve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their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potential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outside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classroom.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5080" algn="just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believe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that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every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school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trip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should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provide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students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new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experiences,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learning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activities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exposure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local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culture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genuine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educational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benefit.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324485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Over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35,000</a:t>
            </a:r>
            <a:r>
              <a:rPr sz="14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b="1" dirty="0">
                <a:solidFill>
                  <a:srgbClr val="FFFFFF"/>
                </a:solidFill>
                <a:latin typeface="Arial"/>
                <a:cs typeface="Arial"/>
              </a:rPr>
              <a:t>students</a:t>
            </a:r>
            <a:r>
              <a:rPr sz="14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travel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us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each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year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74216" y="635179"/>
            <a:ext cx="2943860" cy="12325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4750"/>
              </a:lnSpc>
              <a:spcBef>
                <a:spcPts val="95"/>
              </a:spcBef>
            </a:pPr>
            <a:r>
              <a:rPr sz="4400" spc="-40" dirty="0"/>
              <a:t>You’re</a:t>
            </a:r>
            <a:r>
              <a:rPr sz="4400" spc="-254" dirty="0"/>
              <a:t> </a:t>
            </a:r>
            <a:r>
              <a:rPr sz="4400" spc="-25" dirty="0"/>
              <a:t>in</a:t>
            </a:r>
            <a:endParaRPr sz="4400" dirty="0"/>
          </a:p>
          <a:p>
            <a:pPr marL="12700">
              <a:lnSpc>
                <a:spcPts val="4750"/>
              </a:lnSpc>
            </a:pPr>
            <a:r>
              <a:rPr sz="4400" dirty="0"/>
              <a:t>safe</a:t>
            </a:r>
            <a:r>
              <a:rPr sz="4400" spc="-100" dirty="0"/>
              <a:t> </a:t>
            </a:r>
            <a:r>
              <a:rPr sz="4400" spc="-10" dirty="0"/>
              <a:t>hands</a:t>
            </a:r>
            <a:endParaRPr sz="4400" dirty="0"/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xfrm>
            <a:off x="474218" y="2089404"/>
            <a:ext cx="3253740" cy="277960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Your</a:t>
            </a:r>
            <a:r>
              <a:rPr spc="-35" dirty="0"/>
              <a:t> </a:t>
            </a:r>
            <a:r>
              <a:rPr dirty="0"/>
              <a:t>group’s</a:t>
            </a:r>
            <a:r>
              <a:rPr spc="-45" dirty="0"/>
              <a:t> </a:t>
            </a:r>
            <a:r>
              <a:rPr dirty="0"/>
              <a:t>safety</a:t>
            </a:r>
            <a:r>
              <a:rPr spc="-60" dirty="0"/>
              <a:t> </a:t>
            </a:r>
            <a:r>
              <a:rPr dirty="0"/>
              <a:t>is</a:t>
            </a:r>
            <a:r>
              <a:rPr spc="-45" dirty="0"/>
              <a:t> </a:t>
            </a:r>
            <a:r>
              <a:rPr dirty="0"/>
              <a:t>our</a:t>
            </a:r>
            <a:r>
              <a:rPr spc="-45" dirty="0"/>
              <a:t> </a:t>
            </a:r>
            <a:r>
              <a:rPr spc="-10" dirty="0"/>
              <a:t>priority</a:t>
            </a: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pc="-10" dirty="0"/>
          </a:p>
          <a:p>
            <a:pPr lvl="0" algn="l" rt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b="0" dirty="0">
                <a:latin typeface="Arial" panose="020B0604020202020204" pitchFamily="34" charset="0"/>
              </a:rPr>
              <a:t>All our animateurs hold the appropriate qualifications for the activities they lead, as well as first aid and </a:t>
            </a:r>
            <a:r>
              <a:rPr lang="en-US" altLang="en-US" b="0">
                <a:latin typeface="Arial" panose="020B0604020202020204" pitchFamily="34" charset="0"/>
              </a:rPr>
              <a:t>lifeguarding qualifications.</a:t>
            </a:r>
            <a:endParaRPr lang="en-US" altLang="en-US" b="0" dirty="0">
              <a:latin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595"/>
              </a:spcBef>
            </a:pPr>
            <a:endParaRPr b="0" spc="-10" dirty="0">
              <a:latin typeface="Arial"/>
              <a:cs typeface="Arial"/>
            </a:endParaRPr>
          </a:p>
          <a:p>
            <a:pPr marL="297815" indent="-285115">
              <a:lnSpc>
                <a:spcPct val="100000"/>
              </a:lnSpc>
              <a:buFont typeface="Wingdings"/>
              <a:buChar char=""/>
              <a:tabLst>
                <a:tab pos="297815" algn="l"/>
              </a:tabLst>
            </a:pPr>
            <a:r>
              <a:rPr b="0" spc="-35" dirty="0">
                <a:latin typeface="Arial"/>
                <a:cs typeface="Arial"/>
              </a:rPr>
              <a:t>ABTA</a:t>
            </a:r>
            <a:r>
              <a:rPr b="0" spc="-6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member</a:t>
            </a:r>
          </a:p>
          <a:p>
            <a:pPr marL="297815" indent="-285115">
              <a:lnSpc>
                <a:spcPct val="100000"/>
              </a:lnSpc>
              <a:spcBef>
                <a:spcPts val="840"/>
              </a:spcBef>
              <a:buFont typeface="Wingdings"/>
              <a:buChar char=""/>
              <a:tabLst>
                <a:tab pos="297815" algn="l"/>
              </a:tabLst>
            </a:pPr>
            <a:r>
              <a:rPr b="0" spc="-45" dirty="0">
                <a:latin typeface="Arial"/>
                <a:cs typeface="Arial"/>
              </a:rPr>
              <a:t>ATOL</a:t>
            </a:r>
            <a:r>
              <a:rPr b="0" spc="-5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and</a:t>
            </a:r>
            <a:r>
              <a:rPr b="0" spc="-10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ABTOT</a:t>
            </a:r>
            <a:r>
              <a:rPr b="0" spc="-65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financial</a:t>
            </a:r>
            <a:r>
              <a:rPr b="0" spc="-35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protected</a:t>
            </a:r>
          </a:p>
          <a:p>
            <a:pPr marL="297815" indent="-285115">
              <a:lnSpc>
                <a:spcPct val="100000"/>
              </a:lnSpc>
              <a:spcBef>
                <a:spcPts val="844"/>
              </a:spcBef>
              <a:buFont typeface="Wingdings"/>
              <a:buChar char=""/>
              <a:tabLst>
                <a:tab pos="297815" algn="l"/>
              </a:tabLst>
            </a:pPr>
            <a:r>
              <a:rPr b="0" dirty="0">
                <a:latin typeface="Arial"/>
                <a:cs typeface="Arial"/>
              </a:rPr>
              <a:t>Audited</a:t>
            </a:r>
            <a:r>
              <a:rPr b="0" spc="-4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safety</a:t>
            </a:r>
            <a:r>
              <a:rPr b="0" spc="-4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management</a:t>
            </a:r>
            <a:r>
              <a:rPr b="0" spc="-50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system</a:t>
            </a:r>
          </a:p>
          <a:p>
            <a:pPr marL="297815" indent="-285115">
              <a:lnSpc>
                <a:spcPct val="100000"/>
              </a:lnSpc>
              <a:spcBef>
                <a:spcPts val="840"/>
              </a:spcBef>
              <a:buFont typeface="Wingdings"/>
              <a:buChar char=""/>
              <a:tabLst>
                <a:tab pos="297815" algn="l"/>
              </a:tabLst>
            </a:pPr>
            <a:r>
              <a:rPr b="0" dirty="0">
                <a:latin typeface="Arial"/>
                <a:cs typeface="Arial"/>
              </a:rPr>
              <a:t>All</a:t>
            </a:r>
            <a:r>
              <a:rPr b="0" spc="-20" dirty="0">
                <a:latin typeface="Arial"/>
                <a:cs typeface="Arial"/>
              </a:rPr>
              <a:t> </a:t>
            </a:r>
            <a:r>
              <a:rPr b="0" dirty="0">
                <a:latin typeface="Arial"/>
                <a:cs typeface="Arial"/>
              </a:rPr>
              <a:t>accommodation</a:t>
            </a:r>
            <a:r>
              <a:rPr b="0" spc="-55" dirty="0">
                <a:latin typeface="Arial"/>
                <a:cs typeface="Arial"/>
              </a:rPr>
              <a:t> </a:t>
            </a:r>
            <a:r>
              <a:rPr b="0" spc="-10" dirty="0">
                <a:latin typeface="Arial"/>
                <a:cs typeface="Arial"/>
              </a:rPr>
              <a:t>audited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4669535" y="2690622"/>
            <a:ext cx="3902710" cy="1862455"/>
            <a:chOff x="4669535" y="2690622"/>
            <a:chExt cx="3902710" cy="1862455"/>
          </a:xfrm>
        </p:grpSpPr>
        <p:pic>
          <p:nvPicPr>
            <p:cNvPr id="5" name="object 5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15184" y="2826005"/>
              <a:ext cx="3417794" cy="159845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682108" y="2703195"/>
              <a:ext cx="3877310" cy="1837689"/>
            </a:xfrm>
            <a:custGeom>
              <a:avLst/>
              <a:gdLst/>
              <a:ahLst/>
              <a:cxnLst/>
              <a:rect l="l" t="t" r="r" b="b"/>
              <a:pathLst>
                <a:path w="3877309" h="1837689">
                  <a:moveTo>
                    <a:pt x="0" y="1837181"/>
                  </a:moveTo>
                  <a:lnTo>
                    <a:pt x="3877056" y="1837181"/>
                  </a:lnTo>
                  <a:lnTo>
                    <a:pt x="3877056" y="0"/>
                  </a:lnTo>
                  <a:lnTo>
                    <a:pt x="0" y="0"/>
                  </a:lnTo>
                  <a:lnTo>
                    <a:pt x="0" y="1837181"/>
                  </a:lnTo>
                  <a:close/>
                </a:path>
              </a:pathLst>
            </a:custGeom>
            <a:ln w="25146">
              <a:solidFill>
                <a:srgbClr val="BBBBBB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5110226" y="487171"/>
            <a:ext cx="3021330" cy="6654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latin typeface="Arial"/>
                <a:cs typeface="Arial"/>
              </a:rPr>
              <a:t>La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Grand’Ferme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is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authorised</a:t>
            </a:r>
            <a:r>
              <a:rPr sz="1400" spc="-50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to </a:t>
            </a:r>
            <a:r>
              <a:rPr sz="1400" dirty="0">
                <a:latin typeface="Arial"/>
                <a:cs typeface="Arial"/>
              </a:rPr>
              <a:t>accommodate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school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groups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by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the </a:t>
            </a:r>
            <a:r>
              <a:rPr sz="1400" b="1" dirty="0">
                <a:latin typeface="Arial"/>
                <a:cs typeface="Arial"/>
              </a:rPr>
              <a:t>French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Ministry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of</a:t>
            </a:r>
            <a:r>
              <a:rPr sz="1400" b="1" spc="-5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Youth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and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b="1" spc="-10" dirty="0">
                <a:latin typeface="Arial"/>
                <a:cs typeface="Arial"/>
              </a:rPr>
              <a:t>Sport</a:t>
            </a:r>
            <a:r>
              <a:rPr sz="1400" spc="-10" dirty="0">
                <a:latin typeface="Arial"/>
                <a:cs typeface="Arial"/>
              </a:rPr>
              <a:t>.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11165" y="1340612"/>
            <a:ext cx="3218180" cy="109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latin typeface="Arial"/>
                <a:cs typeface="Arial"/>
              </a:rPr>
              <a:t>Our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other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Normandy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centre,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Château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25" dirty="0">
                <a:latin typeface="Arial"/>
                <a:cs typeface="Arial"/>
              </a:rPr>
              <a:t>de </a:t>
            </a:r>
            <a:r>
              <a:rPr sz="1400" dirty="0">
                <a:latin typeface="Arial"/>
                <a:cs typeface="Arial"/>
              </a:rPr>
              <a:t>la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Baudonnière,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is</a:t>
            </a:r>
            <a:r>
              <a:rPr sz="1400" spc="-2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also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accredited</a:t>
            </a:r>
            <a:r>
              <a:rPr sz="1400" spc="-4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by</a:t>
            </a:r>
            <a:r>
              <a:rPr sz="1400" spc="-25" dirty="0">
                <a:latin typeface="Arial"/>
                <a:cs typeface="Arial"/>
              </a:rPr>
              <a:t> the </a:t>
            </a:r>
            <a:r>
              <a:rPr sz="1400" b="1" dirty="0">
                <a:latin typeface="Arial"/>
                <a:cs typeface="Arial"/>
              </a:rPr>
              <a:t>French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Ministry</a:t>
            </a:r>
            <a:r>
              <a:rPr sz="1400" b="1" spc="-30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of</a:t>
            </a:r>
            <a:r>
              <a:rPr sz="1400" b="1" spc="-25" dirty="0">
                <a:latin typeface="Arial"/>
                <a:cs typeface="Arial"/>
              </a:rPr>
              <a:t> </a:t>
            </a:r>
            <a:r>
              <a:rPr sz="1400" b="1" dirty="0">
                <a:latin typeface="Arial"/>
                <a:cs typeface="Arial"/>
              </a:rPr>
              <a:t>Education</a:t>
            </a:r>
            <a:r>
              <a:rPr sz="1400" b="1" spc="-3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because </a:t>
            </a:r>
            <a:r>
              <a:rPr sz="1400" dirty="0">
                <a:latin typeface="Arial"/>
                <a:cs typeface="Arial"/>
              </a:rPr>
              <a:t>we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run</a:t>
            </a:r>
            <a:r>
              <a:rPr sz="1400" spc="-35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language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programmes</a:t>
            </a:r>
            <a:r>
              <a:rPr sz="1400" spc="-4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for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school </a:t>
            </a:r>
            <a:r>
              <a:rPr sz="1400" dirty="0">
                <a:latin typeface="Arial"/>
                <a:cs typeface="Arial"/>
              </a:rPr>
              <a:t>groups</a:t>
            </a:r>
            <a:r>
              <a:rPr sz="1400" spc="-30" dirty="0">
                <a:latin typeface="Arial"/>
                <a:cs typeface="Arial"/>
              </a:rPr>
              <a:t> </a:t>
            </a:r>
            <a:r>
              <a:rPr sz="1400" dirty="0">
                <a:latin typeface="Arial"/>
                <a:cs typeface="Arial"/>
              </a:rPr>
              <a:t>from</a:t>
            </a:r>
            <a:r>
              <a:rPr sz="1400" spc="-25" dirty="0">
                <a:latin typeface="Arial"/>
                <a:cs typeface="Arial"/>
              </a:rPr>
              <a:t> </a:t>
            </a:r>
            <a:r>
              <a:rPr sz="1400" spc="-10" dirty="0">
                <a:latin typeface="Arial"/>
                <a:cs typeface="Arial"/>
              </a:rPr>
              <a:t>France.</a:t>
            </a:r>
            <a:endParaRPr sz="14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7655" y="4785359"/>
            <a:ext cx="1536953" cy="711733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2957" y="4850194"/>
            <a:ext cx="1316736" cy="555323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3817" y="5704281"/>
            <a:ext cx="908303" cy="909726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F8FC1F6E-C2B2-3E9C-4A16-D2A90593DEED}"/>
              </a:ext>
            </a:extLst>
          </p:cNvPr>
          <p:cNvGrpSpPr/>
          <p:nvPr/>
        </p:nvGrpSpPr>
        <p:grpSpPr>
          <a:xfrm>
            <a:off x="1066800" y="5878707"/>
            <a:ext cx="3069651" cy="762455"/>
            <a:chOff x="1066800" y="5878707"/>
            <a:chExt cx="3069651" cy="762455"/>
          </a:xfrm>
        </p:grpSpPr>
        <p:pic>
          <p:nvPicPr>
            <p:cNvPr id="13" name="Graphic 12" descr="Internet with solid fill">
              <a:extLst>
                <a:ext uri="{FF2B5EF4-FFF2-40B4-BE49-F238E27FC236}">
                  <a16:creationId xmlns:a16="http://schemas.microsoft.com/office/drawing/2014/main" id="{32A05BB5-0F11-0AB2-2F13-E173B7863F46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675764" y="5878707"/>
              <a:ext cx="540765" cy="540765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B60A19E0-F216-3E98-C8A0-09DAA10402B0}"/>
                </a:ext>
              </a:extLst>
            </p:cNvPr>
            <p:cNvSpPr txBox="1"/>
            <p:nvPr/>
          </p:nvSpPr>
          <p:spPr>
            <a:xfrm>
              <a:off x="1066800" y="6379552"/>
              <a:ext cx="3069651" cy="2616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844"/>
                </a:spcBef>
                <a:tabLst>
                  <a:tab pos="297815" algn="l"/>
                </a:tabLst>
              </a:pPr>
              <a:r>
                <a:rPr lang="en-US" sz="1100" dirty="0">
                  <a:solidFill>
                    <a:srgbClr val="FFFFFF"/>
                  </a:solidFill>
                  <a:latin typeface="Arial"/>
                  <a:cs typeface="Arial"/>
                  <a:hlinkClick r:id="rId7"/>
                </a:rPr>
                <a:t>M</a:t>
              </a:r>
              <a:r>
                <a:rPr lang="en-GB" sz="1100" dirty="0">
                  <a:solidFill>
                    <a:srgbClr val="FFFFFF"/>
                  </a:solidFill>
                  <a:latin typeface="Arial"/>
                  <a:cs typeface="Arial"/>
                  <a:hlinkClick r:id="rId7"/>
                </a:rPr>
                <a:t>ore about accreditation.</a:t>
              </a:r>
              <a:endParaRPr lang="en-GB" sz="1100" dirty="0">
                <a:latin typeface="Arial"/>
                <a:cs typeface="Arial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49267" y="41"/>
              <a:ext cx="5094732" cy="685795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4218" y="1179321"/>
            <a:ext cx="3418840" cy="1013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890"/>
              </a:lnSpc>
              <a:spcBef>
                <a:spcPts val="100"/>
              </a:spcBef>
            </a:pPr>
            <a:r>
              <a:rPr spc="-155" dirty="0"/>
              <a:t>Welcome</a:t>
            </a:r>
            <a:r>
              <a:rPr spc="-260" dirty="0"/>
              <a:t> </a:t>
            </a:r>
            <a:r>
              <a:rPr spc="-25" dirty="0"/>
              <a:t>to</a:t>
            </a:r>
          </a:p>
          <a:p>
            <a:pPr marL="12700">
              <a:lnSpc>
                <a:spcPts val="3890"/>
              </a:lnSpc>
            </a:pPr>
            <a:r>
              <a:rPr spc="-75" dirty="0"/>
              <a:t>La</a:t>
            </a:r>
            <a:r>
              <a:rPr spc="-300" dirty="0"/>
              <a:t> </a:t>
            </a:r>
            <a:r>
              <a:rPr spc="-140" dirty="0"/>
              <a:t>Grand’Ferme!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971165" cy="23723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33020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Everything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Grand’Ferme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be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conducted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French,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from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the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activities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mealtimes,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there’s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always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emphasis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trying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best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having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fun!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many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exciting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attractions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nearby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beautiful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Normandy,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you’ll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enjoy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jam-packed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programme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day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trips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visits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attractions,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plus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some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on-site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activities!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3999" cy="6858000"/>
            <a:chOff x="0" y="0"/>
            <a:chExt cx="9143999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40123" y="0"/>
              <a:ext cx="5103876" cy="68580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dirty="0"/>
              <a:t>Meet </a:t>
            </a:r>
            <a:r>
              <a:rPr spc="-20" dirty="0"/>
              <a:t>your </a:t>
            </a:r>
            <a:r>
              <a:rPr spc="-10" dirty="0"/>
              <a:t>animateur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74218" y="2622550"/>
            <a:ext cx="2913380" cy="19456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250825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Upon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arrival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you’ll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meet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animateur!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specially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trained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French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native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animateurs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speaking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and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encouraging</a:t>
            </a:r>
            <a:r>
              <a:rPr sz="14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interactive</a:t>
            </a:r>
            <a:r>
              <a:rPr sz="14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responses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from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throughout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stay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challenge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improve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language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skills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95928" y="0"/>
              <a:ext cx="5148072" cy="68580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890"/>
              </a:lnSpc>
              <a:spcBef>
                <a:spcPts val="100"/>
              </a:spcBef>
            </a:pPr>
            <a:r>
              <a:rPr spc="-20" dirty="0"/>
              <a:t>Food</a:t>
            </a:r>
          </a:p>
          <a:p>
            <a:pPr marL="12700">
              <a:lnSpc>
                <a:spcPts val="3890"/>
              </a:lnSpc>
            </a:pPr>
            <a:r>
              <a:rPr dirty="0"/>
              <a:t>&amp;</a:t>
            </a:r>
            <a:r>
              <a:rPr spc="-40" dirty="0"/>
              <a:t> </a:t>
            </a:r>
            <a:r>
              <a:rPr spc="-10" dirty="0"/>
              <a:t>dining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842260" cy="19456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99060">
              <a:lnSpc>
                <a:spcPct val="100000"/>
              </a:lnSpc>
              <a:spcBef>
                <a:spcPts val="95"/>
              </a:spcBef>
            </a:pP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stay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Grand’Ferme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full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board,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which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means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you'll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enjoy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seasonal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menu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home-cooked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meals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tailored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students'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tastes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while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maintaining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French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flare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skilled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chefs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experienced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catering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any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special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dietary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requirements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group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may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have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0500" y="0"/>
              <a:ext cx="51435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dirty="0"/>
              <a:t>Goat </a:t>
            </a:r>
            <a:r>
              <a:rPr spc="-10" dirty="0"/>
              <a:t>cheese </a:t>
            </a:r>
            <a:r>
              <a:rPr spc="-20" dirty="0"/>
              <a:t>farm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875915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interactive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local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working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goat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farm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cheese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producer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(or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similar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alternative)</a:t>
            </a:r>
            <a:endParaRPr sz="1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Includes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all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important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tasting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endParaRPr sz="14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famous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Normandy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produce</a:t>
            </a:r>
            <a:endParaRPr sz="14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0500" y="0"/>
              <a:ext cx="51435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4218" y="1179321"/>
            <a:ext cx="1753870" cy="101346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spc="-10" dirty="0"/>
              <a:t>Market mission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980690" cy="23723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714375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local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market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animateur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131445">
              <a:lnSpc>
                <a:spcPct val="100000"/>
              </a:lnSpc>
            </a:pP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Teams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students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given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money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buy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ingredients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packed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lunch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also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have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some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general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shopping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time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Return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accommodation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where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animateur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will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organise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competition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best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lunch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0500" y="0"/>
              <a:ext cx="51435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dirty="0"/>
              <a:t>Mont</a:t>
            </a:r>
            <a:r>
              <a:rPr spc="-90" dirty="0"/>
              <a:t> </a:t>
            </a:r>
            <a:r>
              <a:rPr spc="-10" dirty="0"/>
              <a:t>Saint- Michel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3010535" cy="194563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Mont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Saint-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Michel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its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bay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part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UNESCO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list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World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Heritage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Sites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more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than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million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people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it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each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year.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Visit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Abbey, Monastery,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Great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Halls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shops</a:t>
            </a:r>
            <a:r>
              <a:rPr sz="1400" spc="5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village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housing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Outside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walls,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there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are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fishermen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farmer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houses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1073" y="0"/>
              <a:ext cx="5122926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74218" y="1179321"/>
            <a:ext cx="1626870" cy="1013460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spc="-10" dirty="0"/>
              <a:t>Bread making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961640" cy="25857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Don</a:t>
            </a: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chef’s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hat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unleash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inner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baker.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0"/>
              </a:spcBef>
            </a:pPr>
            <a:endParaRPr sz="1400">
              <a:latin typeface="Arial"/>
              <a:cs typeface="Arial"/>
            </a:endParaRPr>
          </a:p>
          <a:p>
            <a:pPr marL="12700" marR="260350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During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this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activity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you’ll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learn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vocabulary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relating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weights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measurements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follow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recipe.</a:t>
            </a:r>
            <a:r>
              <a:rPr sz="1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You’ll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also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enjoy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French singalong!</a:t>
            </a:r>
            <a:endParaRPr sz="1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400">
              <a:latin typeface="Arial"/>
              <a:cs typeface="Arial"/>
            </a:endParaRPr>
          </a:p>
          <a:p>
            <a:pPr marL="12700" marR="132715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Try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best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follow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recipe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because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you’ll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enjoying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fruits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labour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later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on.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00500" y="0"/>
              <a:ext cx="5143500" cy="6857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212590" cy="6858000"/>
            </a:xfrm>
            <a:custGeom>
              <a:avLst/>
              <a:gdLst/>
              <a:ahLst/>
              <a:cxnLst/>
              <a:rect l="l" t="t" r="r" b="b"/>
              <a:pathLst>
                <a:path w="4212590" h="6858000">
                  <a:moveTo>
                    <a:pt x="4212336" y="0"/>
                  </a:moveTo>
                  <a:lnTo>
                    <a:pt x="0" y="0"/>
                  </a:lnTo>
                  <a:lnTo>
                    <a:pt x="0" y="6858000"/>
                  </a:lnTo>
                  <a:lnTo>
                    <a:pt x="4212336" y="6858000"/>
                  </a:lnTo>
                  <a:lnTo>
                    <a:pt x="4212336" y="0"/>
                  </a:lnTo>
                  <a:close/>
                </a:path>
              </a:pathLst>
            </a:custGeom>
            <a:solidFill>
              <a:srgbClr val="1291D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930"/>
              </a:spcBef>
            </a:pPr>
            <a:r>
              <a:rPr spc="-25" dirty="0"/>
              <a:t>Avranches </a:t>
            </a:r>
            <a:r>
              <a:rPr dirty="0"/>
              <a:t>town</a:t>
            </a:r>
            <a:r>
              <a:rPr spc="-85" dirty="0"/>
              <a:t> </a:t>
            </a:r>
            <a:r>
              <a:rPr spc="-10" dirty="0"/>
              <a:t>trail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74218" y="2622550"/>
            <a:ext cx="295592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animateur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organises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this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activity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with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our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tailor</a:t>
            </a:r>
            <a:r>
              <a:rPr sz="14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made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45" dirty="0">
                <a:solidFill>
                  <a:srgbClr val="FFFFFF"/>
                </a:solidFill>
                <a:latin typeface="Arial"/>
                <a:cs typeface="Arial"/>
              </a:rPr>
              <a:t>Town 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Trail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requiring</a:t>
            </a:r>
            <a:r>
              <a:rPr sz="1400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1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students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1400" spc="-20" dirty="0">
                <a:solidFill>
                  <a:srgbClr val="FFFFFF"/>
                </a:solidFill>
                <a:latin typeface="Arial"/>
                <a:cs typeface="Arial"/>
              </a:rPr>
              <a:t> read,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understand</a:t>
            </a:r>
            <a:r>
              <a:rPr sz="1400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dirty="0">
                <a:solidFill>
                  <a:srgbClr val="FFFFFF"/>
                </a:solidFill>
                <a:latin typeface="Arial"/>
                <a:cs typeface="Arial"/>
              </a:rPr>
              <a:t>speak</a:t>
            </a:r>
            <a:r>
              <a:rPr sz="14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400" spc="-10" dirty="0">
                <a:solidFill>
                  <a:srgbClr val="FFFFFF"/>
                </a:solidFill>
                <a:latin typeface="Arial"/>
                <a:cs typeface="Arial"/>
              </a:rPr>
              <a:t>French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248403" y="5560821"/>
            <a:ext cx="648335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50" dirty="0">
                <a:solidFill>
                  <a:srgbClr val="FFFFFF"/>
                </a:solidFill>
                <a:latin typeface="Arial"/>
                <a:cs typeface="Arial"/>
              </a:rPr>
              <a:t>Find</a:t>
            </a:r>
            <a:r>
              <a:rPr sz="105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FFFFFF"/>
                </a:solidFill>
                <a:latin typeface="Arial"/>
                <a:cs typeface="Arial"/>
              </a:rPr>
              <a:t>us</a:t>
            </a:r>
            <a:r>
              <a:rPr sz="1050" spc="-25" dirty="0">
                <a:solidFill>
                  <a:srgbClr val="FFFFFF"/>
                </a:solidFill>
                <a:latin typeface="Arial"/>
                <a:cs typeface="Arial"/>
              </a:rPr>
              <a:t> on</a:t>
            </a:r>
            <a:endParaRPr sz="1050">
              <a:latin typeface="Arial"/>
              <a:cs typeface="Arial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52778" y="1447800"/>
            <a:ext cx="5838444" cy="353872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9C1E03B-20AD-D03C-DD49-32C41F90144A}"/>
              </a:ext>
            </a:extLst>
          </p:cNvPr>
          <p:cNvSpPr txBox="1"/>
          <p:nvPr/>
        </p:nvSpPr>
        <p:spPr>
          <a:xfrm>
            <a:off x="2743200" y="6172200"/>
            <a:ext cx="70866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here for more information about the trip!</a:t>
            </a:r>
            <a:endParaRPr lang="en-GB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539</Words>
  <Application>Microsoft Office PowerPoint</Application>
  <PresentationFormat>On-screen Show (4:3)</PresentationFormat>
  <Paragraphs>61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Wingdings</vt:lpstr>
      <vt:lpstr>Office Theme</vt:lpstr>
      <vt:lpstr>Your trip to La Grand’Ferme</vt:lpstr>
      <vt:lpstr>We help students reach new heights</vt:lpstr>
      <vt:lpstr>You’re in safe hands</vt:lpstr>
      <vt:lpstr>Welcome to La Grand’Ferme!</vt:lpstr>
      <vt:lpstr>Meet your animateur</vt:lpstr>
      <vt:lpstr>Food &amp; dining</vt:lpstr>
      <vt:lpstr>Goat cheese farm</vt:lpstr>
      <vt:lpstr>Market mission</vt:lpstr>
      <vt:lpstr>Mont Saint- Michel</vt:lpstr>
      <vt:lpstr>Bread making</vt:lpstr>
      <vt:lpstr>Avranches town trail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Opal Coast</dc:title>
  <dc:creator>Voyager School Travel;Sam Taylor (Digital Marketing Assistant)</dc:creator>
  <cp:lastModifiedBy>Emma Heasman</cp:lastModifiedBy>
  <cp:revision>10</cp:revision>
  <dcterms:created xsi:type="dcterms:W3CDTF">2024-04-03T09:26:44Z</dcterms:created>
  <dcterms:modified xsi:type="dcterms:W3CDTF">2026-08-27T13:50:43Z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2024-04-03T00:00:00Z</vt:filetime>
  </property>
  <property fmtid="{D5CDD505-2E9C-101B-9397-08002B2CF9AE}" pid="3" name="Creator">
    <vt:lpwstr>MicrosoftÂ® PowerPointÂ® 2019</vt:lpwstr>
  </property>
  <property fmtid="{D5CDD505-2E9C-101B-9397-08002B2CF9AE}" pid="4" name="LastSaved">
    <vt:filetime>2024-04-03T00:00:00Z</vt:filetime>
  </property>
  <property fmtid="{D5CDD505-2E9C-101B-9397-08002B2CF9AE}" pid="5" name="Producer">
    <vt:lpwstr>Adobe PDF Services</vt:lpwstr>
  </property>
</Properties>
</file>